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3"/>
  </p:notesMasterIdLst>
  <p:handoutMasterIdLst>
    <p:handoutMasterId r:id="rId24"/>
  </p:handoutMasterIdLst>
  <p:sldIdLst>
    <p:sldId id="293" r:id="rId10"/>
    <p:sldId id="294" r:id="rId11"/>
    <p:sldId id="312" r:id="rId12"/>
    <p:sldId id="313" r:id="rId13"/>
    <p:sldId id="314" r:id="rId14"/>
    <p:sldId id="321" r:id="rId15"/>
    <p:sldId id="320" r:id="rId16"/>
    <p:sldId id="311" r:id="rId17"/>
    <p:sldId id="316" r:id="rId18"/>
    <p:sldId id="317" r:id="rId19"/>
    <p:sldId id="318" r:id="rId20"/>
    <p:sldId id="298" r:id="rId21"/>
    <p:sldId id="319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78A8E-21E8-A350-1E60-C914625439CE}" v="1750" dt="2022-12-12T20:39:02.757"/>
    <p1510:client id="{B973C3FB-454A-E98A-239E-7E2A820635DD}" v="37" dt="2022-12-12T15:49:36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8" autoAdjust="0"/>
    <p:restoredTop sz="96327" autoAdjust="0"/>
  </p:normalViewPr>
  <p:slideViewPr>
    <p:cSldViewPr snapToGrid="0">
      <p:cViewPr varScale="1">
        <p:scale>
          <a:sx n="114" d="100"/>
          <a:sy n="114" d="100"/>
        </p:scale>
        <p:origin x="606" y="102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6194" y="0"/>
            <a:ext cx="5362630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465" y="0"/>
            <a:ext cx="9103360" cy="68275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emf"/><Relationship Id="rId5" Type="http://schemas.openxmlformats.org/officeDocument/2006/relationships/image" Target="../media/image2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804" r:id="rId2"/>
    <p:sldLayoutId id="2147483803" r:id="rId3"/>
    <p:sldLayoutId id="2147483799" r:id="rId4"/>
    <p:sldLayoutId id="2147483773" r:id="rId5"/>
    <p:sldLayoutId id="2147483763" r:id="rId6"/>
    <p:sldLayoutId id="2147483805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26634" y="3496385"/>
            <a:ext cx="6753633" cy="1794157"/>
          </a:xfrm>
        </p:spPr>
        <p:txBody>
          <a:bodyPr lIns="91440" tIns="45720" rIns="91440" bIns="45720" anchor="t"/>
          <a:lstStyle/>
          <a:p>
            <a:r>
              <a:rPr lang="en-US" sz="1800" dirty="0"/>
              <a:t>Noah Malhi</a:t>
            </a:r>
          </a:p>
          <a:p>
            <a:r>
              <a:rPr lang="en-US" sz="1800" dirty="0"/>
              <a:t>Prashant Kumar</a:t>
            </a:r>
          </a:p>
          <a:p>
            <a:r>
              <a:rPr lang="en-US" sz="1800" dirty="0"/>
              <a:t>Quentin Jimenez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Chain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2BE0CD-C327-21A5-22DB-CD7DC3A00A38}"/>
              </a:ext>
            </a:extLst>
          </p:cNvPr>
          <p:cNvSpPr txBox="1">
            <a:spLocks/>
          </p:cNvSpPr>
          <p:nvPr/>
        </p:nvSpPr>
        <p:spPr>
          <a:xfrm>
            <a:off x="9530404" y="5182331"/>
            <a:ext cx="2757769" cy="13484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0" i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Advisors:</a:t>
            </a:r>
          </a:p>
          <a:p>
            <a:r>
              <a:rPr lang="en-US" sz="1800" dirty="0"/>
              <a:t>Dov Kruger</a:t>
            </a:r>
          </a:p>
          <a:p>
            <a:r>
              <a:rPr lang="en-US" sz="1800" dirty="0"/>
              <a:t>Raghav Daga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0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Issues, TODO</a:t>
            </a:r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0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Assumption: Each word in English language is 8-10 char. Average line length is 8-10 words.</a:t>
            </a:r>
          </a:p>
          <a:p>
            <a:r>
              <a:rPr lang="en-IN" dirty="0"/>
              <a:t>String Size= N characters</a:t>
            </a:r>
          </a:p>
          <a:p>
            <a:r>
              <a:rPr lang="en-IN" dirty="0"/>
              <a:t>Rope- n nodes</a:t>
            </a:r>
          </a:p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 with n nodes (n is diff for rope and chain)</a:t>
            </a:r>
          </a:p>
          <a:p>
            <a:r>
              <a:rPr lang="en-IN" dirty="0"/>
              <a:t>Example: 100MB text file</a:t>
            </a:r>
            <a:br>
              <a:rPr lang="en-US" dirty="0"/>
            </a:br>
            <a:r>
              <a:rPr lang="en-IN" dirty="0"/>
              <a:t>1 char = 1 byte</a:t>
            </a:r>
            <a:br>
              <a:rPr lang="en-IN" dirty="0"/>
            </a:br>
            <a:r>
              <a:rPr lang="en-IN" dirty="0"/>
              <a:t>1MB = 1 millions char</a:t>
            </a:r>
            <a:br>
              <a:rPr lang="en-IN" dirty="0"/>
            </a:br>
            <a:r>
              <a:rPr lang="en-IN" dirty="0"/>
              <a:t>100MB = 100 million char/ 10 million words/ 1 million lines.</a:t>
            </a:r>
          </a:p>
          <a:p>
            <a:r>
              <a:rPr lang="en-US" dirty="0"/>
              <a:t>#nodes_rope ~ 10 million, #nodes_chain ~ 1 million</a:t>
            </a: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Complexity Analysis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028C07-081D-E783-18CB-90F2C3B11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75498"/>
              </p:ext>
            </p:extLst>
          </p:nvPr>
        </p:nvGraphicFramePr>
        <p:xfrm>
          <a:off x="1250710" y="4143349"/>
          <a:ext cx="8612768" cy="1631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192">
                  <a:extLst>
                    <a:ext uri="{9D8B030D-6E8A-4147-A177-3AD203B41FA5}">
                      <a16:colId xmlns:a16="http://schemas.microsoft.com/office/drawing/2014/main" val="2430783354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3389381761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1403796789"/>
                    </a:ext>
                  </a:extLst>
                </a:gridCol>
                <a:gridCol w="2153192">
                  <a:extLst>
                    <a:ext uri="{9D8B030D-6E8A-4147-A177-3AD203B41FA5}">
                      <a16:colId xmlns:a16="http://schemas.microsoft.com/office/drawing/2014/main" val="3634733862"/>
                    </a:ext>
                  </a:extLst>
                </a:gridCol>
              </a:tblGrid>
              <a:tr h="4079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931022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Insert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Olog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82708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Delete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1095"/>
                  </a:ext>
                </a:extLst>
              </a:tr>
              <a:tr h="407984">
                <a:tc>
                  <a:txBody>
                    <a:bodyPr/>
                    <a:lstStyle/>
                    <a:p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Olog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Olog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12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C9C014-F0FA-45EC-AFCB-B1D95991B4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742D5F-9C8E-4744-8B54-A8A79DFE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5918B-8FE6-45D7-A295-E62A745F6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589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889399" y="5140333"/>
            <a:ext cx="2082209" cy="1104044"/>
          </a:xfrm>
        </p:spPr>
        <p:txBody>
          <a:bodyPr lIns="91440" tIns="45720" rIns="91440" bIns="45720" anchor="t"/>
          <a:lstStyle/>
          <a:p>
            <a:r>
              <a:rPr lang="en-US" sz="1800" dirty="0"/>
              <a:t>Noah Malhi</a:t>
            </a:r>
          </a:p>
          <a:p>
            <a:r>
              <a:rPr lang="en-US" sz="1800" dirty="0"/>
              <a:t>Prashant Kumar</a:t>
            </a:r>
          </a:p>
          <a:p>
            <a:r>
              <a:rPr lang="en-US" sz="1800" dirty="0"/>
              <a:t>Quentin Jimenez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77937" y="2013431"/>
            <a:ext cx="3887106" cy="1794513"/>
          </a:xfrm>
        </p:spPr>
        <p:txBody>
          <a:bodyPr lIns="91440" tIns="45720" rIns="91440" bIns="45720" anchor="t"/>
          <a:lstStyle/>
          <a:p>
            <a:r>
              <a:rPr lang="en-US" dirty="0"/>
              <a:t>Thank You!</a:t>
            </a:r>
          </a:p>
          <a:p>
            <a:endParaRPr lang="en-US" dirty="0"/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7105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The String Class:</a:t>
            </a:r>
            <a:br>
              <a:rPr lang="en-IN" dirty="0"/>
            </a:br>
            <a:r>
              <a:rPr lang="en-IN" dirty="0"/>
              <a:t>-  Array based object for streaming char</a:t>
            </a:r>
            <a:br>
              <a:rPr lang="en-IN" dirty="0"/>
            </a:br>
            <a:r>
              <a:rPr lang="en-IN" dirty="0"/>
              <a:t>- Insertion becomes a problem for large objects</a:t>
            </a:r>
          </a:p>
          <a:p>
            <a:r>
              <a:rPr lang="en-IN" dirty="0"/>
              <a:t>Chain is an efficient tree structure for reading extremely large files.</a:t>
            </a:r>
          </a:p>
          <a:p>
            <a:r>
              <a:rPr lang="en-IN" dirty="0"/>
              <a:t>Chain is a hybrid concept by Prof. Dov Kruger.</a:t>
            </a:r>
          </a:p>
          <a:p>
            <a:r>
              <a:rPr lang="en-IN" dirty="0"/>
              <a:t> Leaves of the tree are lines, and each individual line is a conventional string.</a:t>
            </a:r>
          </a:p>
          <a:p>
            <a:r>
              <a:rPr lang="en-IN" dirty="0"/>
              <a:t>Editing strings is incredibly inefficient when they are extremely large</a:t>
            </a:r>
          </a:p>
          <a:p>
            <a:r>
              <a:rPr lang="en-IN" dirty="0"/>
              <a:t>There are solutions, such as rope, to more efficiently store and edit strings, but it is impractical to store an large files in a tree structure</a:t>
            </a:r>
          </a:p>
          <a:p>
            <a:r>
              <a:rPr lang="en-IN" dirty="0"/>
              <a:t>Instead of representing characters as leaves, the chain structure uses lines of characters stored in sequential order in a pool of memory</a:t>
            </a:r>
          </a:p>
          <a:p>
            <a:r>
              <a:rPr lang="en-IN" dirty="0"/>
              <a:t>This diminishes the number of pointers required, allowing for simpler storage and access</a:t>
            </a:r>
          </a:p>
          <a:p>
            <a:r>
              <a:rPr lang="en-IN" dirty="0"/>
              <a:t>Limitations include memory allocation, which can be complex for large files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22300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760034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Trees.</a:t>
            </a:r>
          </a:p>
          <a:p>
            <a:r>
              <a:rPr lang="en-IN" dirty="0"/>
              <a:t>Rules:</a:t>
            </a:r>
            <a:br>
              <a:rPr lang="en-IN" dirty="0"/>
            </a:br>
            <a:r>
              <a:rPr lang="en-IN" dirty="0"/>
              <a:t>at most m children</a:t>
            </a:r>
            <a:br>
              <a:rPr lang="en-IN" dirty="0"/>
            </a:br>
            <a:r>
              <a:rPr lang="en-IN" dirty="0"/>
              <a:t>Special cases:</a:t>
            </a:r>
            <a:br>
              <a:rPr lang="en-IN" dirty="0"/>
            </a:br>
            <a:r>
              <a:rPr lang="en-IN" dirty="0"/>
              <a:t>binary , ternary tree</a:t>
            </a:r>
          </a:p>
          <a:p>
            <a:r>
              <a:rPr lang="en-IN" dirty="0"/>
              <a:t>Root Node-</a:t>
            </a:r>
            <a:br>
              <a:rPr lang="en-IN" dirty="0"/>
            </a:br>
            <a:r>
              <a:rPr lang="en-IN" dirty="0"/>
              <a:t>Pointer to internal nodes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Internal Nodes-</a:t>
            </a:r>
            <a:br>
              <a:rPr lang="en-IN" dirty="0"/>
            </a:br>
            <a:r>
              <a:rPr lang="en-IN" dirty="0"/>
              <a:t>Pointer to internal/leaf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Leaf Nodes</a:t>
            </a:r>
            <a:br>
              <a:rPr lang="en-US" dirty="0"/>
            </a:br>
            <a:r>
              <a:rPr lang="en-IN" dirty="0"/>
              <a:t>Pointer to String</a:t>
            </a:r>
            <a:br>
              <a:rPr lang="en-US" dirty="0"/>
            </a:br>
            <a:r>
              <a:rPr lang="en-IN" dirty="0"/>
              <a:t>(which is a line)</a:t>
            </a: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Structure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AF0EDC4-086C-5B33-ECCC-55EEDA2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54" y="46736"/>
            <a:ext cx="8218831" cy="63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9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Check space in </a:t>
            </a:r>
            <a:br>
              <a:rPr lang="en-IN" dirty="0"/>
            </a:br>
            <a:r>
              <a:rPr lang="en-IN" dirty="0"/>
              <a:t>Internal1</a:t>
            </a:r>
          </a:p>
          <a:p>
            <a:r>
              <a:rPr lang="en-IN" dirty="0"/>
              <a:t>Split Internal1</a:t>
            </a:r>
          </a:p>
          <a:p>
            <a:r>
              <a:rPr lang="en-IN" dirty="0"/>
              <a:t>Insert at pos1</a:t>
            </a:r>
          </a:p>
          <a:p>
            <a:r>
              <a:rPr lang="en-IN" dirty="0"/>
              <a:t>Shift everything to </a:t>
            </a:r>
            <a:br>
              <a:rPr lang="en-IN" dirty="0"/>
            </a:br>
            <a:r>
              <a:rPr lang="en-IN" dirty="0"/>
              <a:t>right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Insert start</a:t>
            </a:r>
            <a:endParaRPr lang="en-US" dirty="0" err="1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BFF53B3-BDA6-194E-CBCB-DAFEB41C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68" y="49068"/>
            <a:ext cx="8765029" cy="64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3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Insert 10 lines at </a:t>
            </a:r>
            <a:r>
              <a:rPr lang="en-IN" dirty="0" err="1"/>
              <a:t>pos</a:t>
            </a:r>
            <a:r>
              <a:rPr lang="en-IN" dirty="0"/>
              <a:t> 25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Insert middle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9B93358-43A9-23F5-8CF8-B4C13ECD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42" y="52733"/>
            <a:ext cx="6824588" cy="63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Delete-1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4E9AF32-9A94-748C-7660-4BF864A8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11" y="3604"/>
            <a:ext cx="8175711" cy="643384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244288D-6B62-2A17-7C38-EB4FD0E1A5E3}"/>
              </a:ext>
            </a:extLst>
          </p:cNvPr>
          <p:cNvSpPr txBox="1">
            <a:spLocks/>
          </p:cNvSpPr>
          <p:nvPr/>
        </p:nvSpPr>
        <p:spPr>
          <a:xfrm>
            <a:off x="44227" y="588177"/>
            <a:ext cx="3084868" cy="5673770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Delete 5 lines at </a:t>
            </a:r>
            <a:r>
              <a:rPr lang="en-IN" dirty="0" err="1"/>
              <a:t>pos</a:t>
            </a:r>
            <a:r>
              <a:rPr lang="en-IN" dirty="0"/>
              <a:t> 40</a:t>
            </a:r>
          </a:p>
          <a:p>
            <a:r>
              <a:rPr lang="en-IN" dirty="0"/>
              <a:t>Removes strings from requested positions</a:t>
            </a:r>
          </a:p>
          <a:p>
            <a:r>
              <a:rPr lang="en-IN" dirty="0"/>
              <a:t>Moves leaves up the tree to the correct positions</a:t>
            </a:r>
          </a:p>
          <a:p>
            <a:r>
              <a:rPr lang="en-IN" dirty="0"/>
              <a:t>Clears last leaves and updates count values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675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Delete-2</a:t>
            </a:r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9513E2D-6462-E94C-B4FC-53636F9A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924" y="48420"/>
            <a:ext cx="8175712" cy="638734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C57AA5-BC57-D39E-8358-37606474F2A8}"/>
              </a:ext>
            </a:extLst>
          </p:cNvPr>
          <p:cNvSpPr/>
          <p:nvPr/>
        </p:nvSpPr>
        <p:spPr>
          <a:xfrm>
            <a:off x="7633982" y="4903407"/>
            <a:ext cx="1459684" cy="1023456"/>
          </a:xfrm>
          <a:prstGeom prst="ellipse">
            <a:avLst/>
          </a:prstGeom>
          <a:noFill/>
          <a:ln w="381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C4D946-8192-F28C-1F1F-139CC41EA79A}"/>
              </a:ext>
            </a:extLst>
          </p:cNvPr>
          <p:cNvSpPr/>
          <p:nvPr/>
        </p:nvSpPr>
        <p:spPr>
          <a:xfrm>
            <a:off x="7088697" y="1665359"/>
            <a:ext cx="2004969" cy="1023456"/>
          </a:xfrm>
          <a:prstGeom prst="ellipse">
            <a:avLst/>
          </a:prstGeom>
          <a:noFill/>
          <a:ln w="381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34CC757-06DA-0079-0D9F-DAD044F0E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7" y="2102664"/>
            <a:ext cx="256258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8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4138989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Ropes: Boehm and Russ </a:t>
            </a:r>
          </a:p>
          <a:p>
            <a:r>
              <a:rPr lang="en-IN" dirty="0"/>
              <a:t>Binary tree</a:t>
            </a:r>
          </a:p>
          <a:p>
            <a:r>
              <a:rPr lang="en-IN" dirty="0"/>
              <a:t>Leaf nodes hold strings</a:t>
            </a:r>
          </a:p>
          <a:p>
            <a:r>
              <a:rPr lang="en-IN" dirty="0"/>
              <a:t>Internal Nodes hold length</a:t>
            </a:r>
            <a:br>
              <a:rPr lang="en-IN" dirty="0"/>
            </a:br>
            <a:r>
              <a:rPr lang="en-IN" dirty="0"/>
              <a:t>of the strings to the left</a:t>
            </a:r>
          </a:p>
          <a:p>
            <a:r>
              <a:rPr lang="en-IN" dirty="0"/>
              <a:t>Sample rope:</a:t>
            </a:r>
            <a:br>
              <a:rPr lang="en-IN" dirty="0"/>
            </a:br>
            <a:r>
              <a:rPr lang="en-IN" dirty="0"/>
              <a:t>(image: </a:t>
            </a:r>
            <a:r>
              <a:rPr lang="en-IN" dirty="0" err="1"/>
              <a:t>wikipedia</a:t>
            </a:r>
            <a:r>
              <a:rPr lang="en-IN" dirty="0"/>
              <a:t>)</a:t>
            </a:r>
            <a:br>
              <a:rPr lang="en-IN" dirty="0"/>
            </a:br>
            <a:r>
              <a:rPr lang="en-IN" dirty="0"/>
              <a:t>String: Hello my name is Simon</a:t>
            </a:r>
          </a:p>
          <a:p>
            <a:r>
              <a:rPr lang="en-IN" dirty="0"/>
              <a:t>Ropes are used to store strings and allow for faster processing of long strings</a:t>
            </a:r>
          </a:p>
          <a:p>
            <a:r>
              <a:rPr lang="en-IN" dirty="0"/>
              <a:t>Rope uses a tree structure with weights to represent the number of characters stored to the left of the node</a:t>
            </a:r>
          </a:p>
          <a:p>
            <a:r>
              <a:rPr lang="en-IN" dirty="0"/>
              <a:t>Efficient structure allows O(</a:t>
            </a:r>
            <a:r>
              <a:rPr lang="en-IN" dirty="0" err="1"/>
              <a:t>logn</a:t>
            </a:r>
            <a:r>
              <a:rPr lang="en-IN" dirty="0"/>
              <a:t>) for insertion, deletion and indexing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Literature</a:t>
            </a:r>
            <a:endParaRPr lang="en-US" dirty="0"/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4AB3AB1-4B64-C0CE-8A16-70C0F3F2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329" y="64635"/>
            <a:ext cx="7566473" cy="353461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4CC1A10-E936-6AC2-C7F9-67E72A3D4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61" y="3692831"/>
            <a:ext cx="6468041" cy="25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2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Each line is a node, so we use about an order of magnitude lower number of nodes.</a:t>
            </a:r>
          </a:p>
          <a:p>
            <a:r>
              <a:rPr lang="en-IN" dirty="0"/>
              <a:t>Ropes are binary trees. The depth cannot be controlled.</a:t>
            </a:r>
          </a:p>
          <a:p>
            <a:r>
              <a:rPr lang="en-IN" dirty="0"/>
              <a:t>Chain can be higher order trees, leading to very fat tree structures.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How are we different?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3586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39183</TotalTime>
  <Words>571</Words>
  <Application>Microsoft Office PowerPoint</Application>
  <PresentationFormat>Custom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Problem Statement</vt:lpstr>
      <vt:lpstr>Structure</vt:lpstr>
      <vt:lpstr>Insert start</vt:lpstr>
      <vt:lpstr>Insert middle</vt:lpstr>
      <vt:lpstr>Delete-1</vt:lpstr>
      <vt:lpstr>Delete-2</vt:lpstr>
      <vt:lpstr>Literature</vt:lpstr>
      <vt:lpstr>How are we different?</vt:lpstr>
      <vt:lpstr>Progress</vt:lpstr>
      <vt:lpstr>Complexity Analysis</vt:lpstr>
      <vt:lpstr>PowerPoint Presentation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Quentin Jimenez</cp:lastModifiedBy>
  <cp:revision>1459</cp:revision>
  <cp:lastPrinted>2016-08-09T14:57:31Z</cp:lastPrinted>
  <dcterms:created xsi:type="dcterms:W3CDTF">2013-11-01T14:42:31Z</dcterms:created>
  <dcterms:modified xsi:type="dcterms:W3CDTF">2022-12-12T21:42:06Z</dcterms:modified>
</cp:coreProperties>
</file>